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83" r:id="rId6"/>
    <p:sldId id="282" r:id="rId7"/>
    <p:sldId id="284" r:id="rId8"/>
    <p:sldId id="274" r:id="rId9"/>
    <p:sldId id="285" r:id="rId10"/>
    <p:sldId id="286" r:id="rId11"/>
    <p:sldId id="287" r:id="rId12"/>
    <p:sldId id="272" r:id="rId13"/>
    <p:sldId id="270" r:id="rId14"/>
    <p:sldId id="28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A258AF-C03F-4CF5-8F67-4D9BE9CC94D4}">
          <p14:sldIdLst>
            <p14:sldId id="256"/>
            <p14:sldId id="257"/>
            <p14:sldId id="279"/>
            <p14:sldId id="280"/>
            <p14:sldId id="283"/>
            <p14:sldId id="282"/>
            <p14:sldId id="284"/>
            <p14:sldId id="274"/>
            <p14:sldId id="285"/>
            <p14:sldId id="286"/>
            <p14:sldId id="287"/>
            <p14:sldId id="272"/>
            <p14:sldId id="270"/>
            <p14:sldId id="28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39BA-E652-4EB4-90BC-E07E94E2A69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97D0B-FC17-4DCC-B3A1-E0E1D7C5D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2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97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http://zdrav-samara.ru/templates/zdrav/images/site-logo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21111"/>
            <a:ext cx="2880320" cy="5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DAE6C-651A-41D3-90A1-E772A51A05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03622">
            <a:off x="289362" y="1572488"/>
            <a:ext cx="5153310" cy="1204306"/>
          </a:xfrm>
        </p:spPr>
        <p:txBody>
          <a:bodyPr/>
          <a:lstStyle/>
          <a:p>
            <a:r>
              <a:rPr lang="ru-RU" sz="2400" b="1" dirty="0" smtClean="0"/>
              <a:t>ВАКЦИНАЦИЯ ОТ </a:t>
            </a:r>
            <a:r>
              <a:rPr lang="en-US" sz="2400" b="1" dirty="0" smtClean="0"/>
              <a:t>COVID-19</a:t>
            </a:r>
            <a:r>
              <a:rPr lang="ru-RU" sz="2400" b="1" dirty="0" smtClean="0"/>
              <a:t> </a:t>
            </a:r>
            <a:r>
              <a:rPr lang="ru-RU" sz="2400" b="1" dirty="0" smtClean="0"/>
              <a:t>-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путь к ОБЕСПЕЧЕНИЕ личной безопасности и прекращению пандемии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759461" y="2298415"/>
            <a:ext cx="6112910" cy="32171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Самарский областной центр ОБЩЕСТВЕННОГО ЗДОРОВЬЯ И медицинск</a:t>
            </a:r>
            <a:r>
              <a:rPr lang="ru-RU" sz="1800" b="1" dirty="0" smtClean="0">
                <a:solidFill>
                  <a:srgbClr val="0070C0"/>
                </a:solidFill>
              </a:rPr>
              <a:t>ой </a:t>
            </a:r>
            <a:r>
              <a:rPr lang="ru-RU" b="1" dirty="0" smtClean="0">
                <a:solidFill>
                  <a:srgbClr val="0070C0"/>
                </a:solidFill>
              </a:rPr>
              <a:t>профилактики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zdrav-samara.ru/templates/zdrav/images/site-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84935"/>
            <a:ext cx="6115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ЭФФЕКТИВНОСТЬ СПУТНИК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 ДАННЫМ </a:t>
            </a:r>
            <a:r>
              <a:rPr lang="ru-RU" dirty="0" smtClean="0">
                <a:solidFill>
                  <a:srgbClr val="0070C0"/>
                </a:solidFill>
              </a:rPr>
              <a:t>ВАКЦИНАЦИИ В РОССИИ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57285"/>
              </p:ext>
            </p:extLst>
          </p:nvPr>
        </p:nvGraphicFramePr>
        <p:xfrm>
          <a:off x="1524000" y="1397000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привитых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 млн.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Заболеваемость привитых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Заболеваемость</a:t>
                      </a:r>
                      <a:r>
                        <a:rPr lang="ru-RU" baseline="0" dirty="0" smtClean="0"/>
                        <a:t> контроль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97,6%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1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Число СТРАН ГДЕ ЗАРЕГИСТРИРОВАНА ВАКЦИНА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5908"/>
            <a:ext cx="7434411" cy="40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556" y="213285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МОЖНО ЛИ ОТРИЦАТЬ ОЧЕВИДНОЕ ИЛИ ЦЕНА МРАКОБЕСИЯ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Ловушка эффективности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Когнитивное искажение «нулевого риска»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Принцип секты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 </a:t>
            </a:r>
            <a:r>
              <a:rPr lang="ru-RU" sz="2000" b="0" dirty="0" smtClean="0"/>
              <a:t>- догматы, а не исследования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паранойя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перекрестные ссылки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отсутствие специалистов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«иные интересы» (влияние, деньги и т.д.)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4994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УНИКАЛЬНЫЕ ВОЗМОЖНОСТИ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Электронная запись и прививочные кабинеты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Кабинеты круглосуточной вакцинации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Вакцинация в торговых центрах, парках…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Мобильная вакцинация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Корпоративные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5313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Защитите СЕБЯ И СВОИХ БЛИЗКИХ, УСКОРЬТЕ ВОЗВРАЩЕНИЕ К ОБЫЧНОЙ ЖИЗНИ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394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1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382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6888" y="1428152"/>
            <a:ext cx="386873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b="1" dirty="0" smtClean="0"/>
              <a:t>Александр </a:t>
            </a:r>
            <a:r>
              <a:rPr lang="ru-RU" altLang="ru-RU" b="1" dirty="0"/>
              <a:t>Муравец</a:t>
            </a:r>
            <a:br>
              <a:rPr lang="ru-RU" altLang="ru-RU" b="1" dirty="0"/>
            </a:br>
            <a:r>
              <a:rPr lang="ru-RU" altLang="ru-RU" b="1" dirty="0" smtClean="0"/>
              <a:t>Главный </a:t>
            </a:r>
            <a:r>
              <a:rPr lang="ru-RU" altLang="ru-RU" b="1" dirty="0"/>
              <a:t>врач ГБУЗ</a:t>
            </a:r>
          </a:p>
          <a:p>
            <a:pPr>
              <a:defRPr/>
            </a:pPr>
            <a:r>
              <a:rPr lang="en-US" altLang="ru-RU" b="1" dirty="0"/>
              <a:t>“</a:t>
            </a:r>
            <a:r>
              <a:rPr lang="ru-RU" altLang="ru-RU" b="1" dirty="0"/>
              <a:t>Самарский областной центр</a:t>
            </a:r>
          </a:p>
          <a:p>
            <a:pPr>
              <a:defRPr/>
            </a:pPr>
            <a:r>
              <a:rPr lang="ru-RU" altLang="ru-RU" b="1" dirty="0"/>
              <a:t>медицинской </a:t>
            </a:r>
            <a:r>
              <a:rPr lang="ru-RU" altLang="ru-RU" b="1" dirty="0" smtClean="0"/>
              <a:t>профилактики</a:t>
            </a:r>
            <a:r>
              <a:rPr lang="en-US" altLang="ru-RU" b="1" dirty="0" smtClean="0"/>
              <a:t> </a:t>
            </a:r>
            <a:endParaRPr lang="ru-RU" altLang="ru-RU" b="1" dirty="0" smtClean="0"/>
          </a:p>
          <a:p>
            <a:pPr>
              <a:spcAft>
                <a:spcPts val="1200"/>
              </a:spcAft>
              <a:defRPr/>
            </a:pPr>
            <a:r>
              <a:rPr lang="ru-RU" altLang="ru-RU" b="1" dirty="0" smtClean="0"/>
              <a:t>«Центр общественного здоровья</a:t>
            </a:r>
            <a:r>
              <a:rPr lang="en-US" altLang="ru-RU" b="1" dirty="0" smtClean="0"/>
              <a:t>”</a:t>
            </a:r>
            <a:endParaRPr lang="ru-RU" altLang="ru-RU" b="1" dirty="0"/>
          </a:p>
          <a:p>
            <a:pPr>
              <a:defRPr/>
            </a:pPr>
            <a:r>
              <a:rPr lang="ru-RU" altLang="ru-RU" b="1" dirty="0" smtClean="0"/>
              <a:t>Председатель </a:t>
            </a:r>
            <a:r>
              <a:rPr lang="ru-RU" altLang="ru-RU" b="1" dirty="0" smtClean="0"/>
              <a:t>Комиссии по социальному развитию, здравоохранению, ЗОЖ и спорту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b="1" dirty="0" smtClean="0"/>
              <a:t>Общественной палаты Самарской области 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b="1" dirty="0" smtClean="0"/>
              <a:t>Кандидат </a:t>
            </a:r>
            <a:r>
              <a:rPr lang="ru-RU" altLang="ru-RU" b="1" dirty="0"/>
              <a:t>медицинских наук </a:t>
            </a:r>
            <a:endParaRPr lang="en-US" altLang="ru-RU" b="1" dirty="0"/>
          </a:p>
          <a:p>
            <a:pPr eaLnBrk="0" hangingPunct="0">
              <a:spcBef>
                <a:spcPct val="50000"/>
              </a:spcBef>
              <a:defRPr/>
            </a:pP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01262" y="1844824"/>
            <a:ext cx="393858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b="1" dirty="0"/>
              <a:t>443020, Самара, </a:t>
            </a:r>
          </a:p>
          <a:p>
            <a:pPr>
              <a:defRPr/>
            </a:pPr>
            <a:r>
              <a:rPr lang="ru-RU" altLang="ru-RU" b="1" dirty="0"/>
              <a:t>ул. Самарская, д. 93</a:t>
            </a:r>
          </a:p>
          <a:p>
            <a:pPr>
              <a:defRPr/>
            </a:pPr>
            <a:endParaRPr lang="en-US" altLang="ru-RU" b="1" dirty="0"/>
          </a:p>
          <a:p>
            <a:pPr>
              <a:defRPr/>
            </a:pPr>
            <a:r>
              <a:rPr lang="ru-RU" altLang="ru-RU" b="1" dirty="0"/>
              <a:t>Тел.: (846) 333-44-52</a:t>
            </a:r>
            <a:endParaRPr lang="en-US" altLang="ru-RU" b="1" dirty="0"/>
          </a:p>
          <a:p>
            <a:pPr>
              <a:defRPr/>
            </a:pPr>
            <a:endParaRPr lang="ru-RU" altLang="ru-RU" b="1" dirty="0"/>
          </a:p>
          <a:p>
            <a:pPr>
              <a:defRPr/>
            </a:pPr>
            <a:r>
              <a:rPr lang="en-US" altLang="ru-RU" b="1" dirty="0"/>
              <a:t>E-mail: </a:t>
            </a:r>
            <a:endParaRPr lang="ru-RU" altLang="ru-RU" b="1" dirty="0"/>
          </a:p>
          <a:p>
            <a:pPr>
              <a:defRPr/>
            </a:pPr>
            <a:r>
              <a:rPr lang="en-US" altLang="ru-RU" b="1" dirty="0"/>
              <a:t>sam_ocmp@mail.ru</a:t>
            </a:r>
            <a:endParaRPr lang="ru-RU" altLang="ru-RU" b="1" dirty="0"/>
          </a:p>
          <a:p>
            <a:pPr>
              <a:defRPr/>
            </a:pPr>
            <a:r>
              <a:rPr lang="en-US" altLang="ru-RU" b="1" dirty="0"/>
              <a:t>a_muravets@samaramail.ru</a:t>
            </a:r>
            <a:endParaRPr lang="ru-RU" altLang="ru-RU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888" y="303212"/>
            <a:ext cx="67521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Garamond" pitchFamily="18" charset="0"/>
              </a:rPr>
              <a:t>С уважением и благодарностью</a:t>
            </a:r>
          </a:p>
        </p:txBody>
      </p:sp>
    </p:spTree>
    <p:extLst>
      <p:ext uri="{BB962C8B-B14F-4D97-AF65-F5344CB8AC3E}">
        <p14:creationId xmlns:p14="http://schemas.microsoft.com/office/powerpoint/2010/main" val="2212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Вакцинация как высшее достижение профилактической медицины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Мечты о панацее</a:t>
            </a:r>
          </a:p>
          <a:p>
            <a:r>
              <a:rPr lang="ru-RU" sz="2400" dirty="0" smtClean="0"/>
              <a:t>Мероприятия «вакцинного типа»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dirty="0" smtClean="0"/>
              <a:t>    - короткая процедура и длительный эффект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dirty="0" smtClean="0"/>
              <a:t>    - не требуется соблюдения приверженности и иных условий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dirty="0" smtClean="0"/>
              <a:t>    - подходит практически всем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Личная польза и общественное благо «в одном флаконе»</a:t>
            </a:r>
          </a:p>
          <a:p>
            <a:r>
              <a:rPr lang="ru-RU" sz="2400" dirty="0" smtClean="0"/>
              <a:t>Беспрецедентная эффективность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41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ВАКЦИНАЦИЯ – ВЫСШЕЕ ДОСТИЖЕНИЕ МЕДИЦИНЫ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08352"/>
              </p:ext>
            </p:extLst>
          </p:nvPr>
        </p:nvGraphicFramePr>
        <p:xfrm>
          <a:off x="822325" y="1100138"/>
          <a:ext cx="7521576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603"/>
                <a:gridCol w="44199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Нозология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Снижение заболеваемости (раз!!!)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Коклюш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Столбняк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Дифтерия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4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ВАКЦИНАЦИЯ – ВЫСШЕЕ ДОСТИЖЕНИЕ МЕДИЦИНЫ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969851"/>
              </p:ext>
            </p:extLst>
          </p:nvPr>
        </p:nvGraphicFramePr>
        <p:xfrm>
          <a:off x="822325" y="1100138"/>
          <a:ext cx="752157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603"/>
                <a:gridCol w="44199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Нозология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Снижение заболеваемости (раз!!!)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Коклюш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летальность 1-4%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Столбняк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летальность 17-25%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Корь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летальность от 1%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Дифтерия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летальность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Краснуха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повреждение плода в 25%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12000</a:t>
                      </a:r>
                      <a:endParaRPr lang="ru-RU" sz="2400" b="1" u="non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РОССИЙСКИЕ ВАКЦИНЫ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083"/>
            <a:ext cx="79354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3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6002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Противопоказания ДЛЯ Вакцинации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22214" cy="396044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иперчувствительность  к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какому-либо компоненту вакцины или вакцины, содержащей аналогичные компоненты;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яжелые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аллергические реакции в анамнезе;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стрые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инфекционные и неинфекционные заболевания, обострения хронических заболеваний (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вакцинацию проводят через 2-4 недели после выздоровления или ремиссии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); при нетяжелых ОРВИ, острых инфекционных заболеваниях желудочно-кишечного тракта вакцинацию проводят после нормализации температуры тела;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еременность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 период грудного вскармливания;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озраст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до 18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Противопоказаниями для введения компонента II вакцины</a:t>
            </a:r>
            <a:r>
              <a:rPr lang="ru-RU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являются тяжелые поствакцинальные осложнения на введение компонента I</a:t>
            </a:r>
            <a:r>
              <a:rPr lang="ru-RU" sz="1800" b="1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ru-RU" sz="2400" b="1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6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ПОКАЗАНИЯ К ВАКЦИНАЦИИ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Вакцинацию следует пройти всем людям старше 18 лет, не </a:t>
            </a:r>
            <a:r>
              <a:rPr lang="ru-RU" sz="2400" i="1" dirty="0" smtClean="0">
                <a:solidFill>
                  <a:srgbClr val="0070C0"/>
                </a:solidFill>
              </a:rPr>
              <a:t>имеющим противопоказаний</a:t>
            </a:r>
          </a:p>
          <a:p>
            <a:r>
              <a:rPr lang="ru-RU" sz="2400" b="0" dirty="0" smtClean="0"/>
              <a:t>Заболевания и состояния резко повышающие риск тяжелого течения </a:t>
            </a:r>
            <a:r>
              <a:rPr lang="en-US" sz="2400" b="0" dirty="0" smtClean="0"/>
              <a:t>COVID-19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Ожирение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Возраст старше 60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Гипертоническая болезнь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Сахарные диабет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Заболевания дыхательной системы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59111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МИФЫ ВАКЦИНОДИССИДЕНТОВ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97460"/>
              </p:ext>
            </p:extLst>
          </p:nvPr>
        </p:nvGraphicFramePr>
        <p:xfrm>
          <a:off x="467544" y="692696"/>
          <a:ext cx="8136904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Вакцина вызывает ту болезни от которых должна защищать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используются живые вакцины от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COVID-19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115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Вакцина не работает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Понятие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 двойном эффекте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Научные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публикации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Изменение отношения в мире</a:t>
                      </a:r>
                    </a:p>
                    <a:p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Оглянитесь вокруг</a:t>
                      </a:r>
                      <a:endParaRPr lang="ru-RU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15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Я никогда не прививался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Такой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ситуации никогда и не было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1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меня есть выбор?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есть всегда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! Но какой…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ли прививаться есть много хронических заболеваний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Нужно!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ли воспользоваться чужим коллективным иммунитетом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Разберемся…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ЭФФЕКТИВНОСТЬ СПУТНИК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ДАННЫМ </a:t>
            </a:r>
            <a:r>
              <a:rPr lang="en-US" dirty="0" smtClean="0">
                <a:solidFill>
                  <a:srgbClr val="0070C0"/>
                </a:solidFill>
              </a:rPr>
              <a:t>LANCET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56172"/>
              </p:ext>
            </p:extLst>
          </p:nvPr>
        </p:nvGraphicFramePr>
        <p:xfrm>
          <a:off x="395536" y="1397000"/>
          <a:ext cx="792088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Вакцина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Плацебо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14964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(0,001)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 (0,013)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91,6%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Выраженные</a:t>
                      </a:r>
                      <a:r>
                        <a:rPr lang="ru-RU" baseline="0" dirty="0" smtClean="0"/>
                        <a:t> побочные 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78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464</TotalTime>
  <Words>463</Words>
  <Application>Microsoft Office PowerPoint</Application>
  <PresentationFormat>Экран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ВАКЦИНАЦИЯ ОТ COVID-19 - путь к ОБЕСПЕЧЕНИЕ личной безопасности и прекращению пандемии</vt:lpstr>
      <vt:lpstr>Вакцинация как высшее достижение профилактической медицины</vt:lpstr>
      <vt:lpstr>ВАКЦИНАЦИЯ – ВЫСШЕЕ ДОСТИЖЕНИЕ МЕДИЦИНЫ</vt:lpstr>
      <vt:lpstr>ВАКЦИНАЦИЯ – ВЫСШЕЕ ДОСТИЖЕНИЕ МЕДИЦИНЫ</vt:lpstr>
      <vt:lpstr>РОССИЙСКИЕ ВАКЦИНЫ</vt:lpstr>
      <vt:lpstr>Противопоказания ДЛЯ Вакцинации</vt:lpstr>
      <vt:lpstr>ПОКАЗАНИЯ К ВАКЦИНАЦИИ</vt:lpstr>
      <vt:lpstr>МИФЫ ВАКЦИНОДИССИДЕНТОВ </vt:lpstr>
      <vt:lpstr>ЭФФЕКТИВНОСТЬ СПУТНИК V  по ДАННЫМ LANCET</vt:lpstr>
      <vt:lpstr>ЭФФЕКТИВНОСТЬ СПУТНИК V  по ДАННЫМ ВАКЦИНАЦИИ В РОССИИ</vt:lpstr>
      <vt:lpstr>Число СТРАН ГДЕ ЗАРЕГИСТРИРОВАНА ВАКЦИНА</vt:lpstr>
      <vt:lpstr>МОЖНО ЛИ ОТРИЦАТЬ ОЧЕВИДНОЕ ИЛИ ЦЕНА МРАКОБЕСИЯ</vt:lpstr>
      <vt:lpstr>УНИКАЛЬНЫЕ ВОЗМОЖНОСТИ</vt:lpstr>
      <vt:lpstr>Защитите СЕБЯ И СВОИХ БЛИЗКИХ, УСКОРЬТЕ ВОЗВРАЩЕНИЕ К ОБЫЧНОЙ ЖИЗНИ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Коммуникативная стратегия продвижения вакцинации</dc:title>
  <dc:creator>Alex</dc:creator>
  <cp:lastModifiedBy>Alex</cp:lastModifiedBy>
  <cp:revision>56</cp:revision>
  <dcterms:created xsi:type="dcterms:W3CDTF">2016-05-11T18:34:10Z</dcterms:created>
  <dcterms:modified xsi:type="dcterms:W3CDTF">2021-05-13T03:50:30Z</dcterms:modified>
</cp:coreProperties>
</file>